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1"/>
  </p:notesMasterIdLst>
  <p:sldIdLst>
    <p:sldId id="256" r:id="rId2"/>
    <p:sldId id="257" r:id="rId3"/>
    <p:sldId id="258" r:id="rId4"/>
    <p:sldId id="280" r:id="rId5"/>
    <p:sldId id="279" r:id="rId6"/>
    <p:sldId id="278" r:id="rId7"/>
    <p:sldId id="275" r:id="rId8"/>
    <p:sldId id="276" r:id="rId9"/>
    <p:sldId id="277" r:id="rId10"/>
    <p:sldId id="265" r:id="rId11"/>
    <p:sldId id="266" r:id="rId12"/>
    <p:sldId id="261" r:id="rId13"/>
    <p:sldId id="267" r:id="rId14"/>
    <p:sldId id="268" r:id="rId15"/>
    <p:sldId id="269" r:id="rId16"/>
    <p:sldId id="272" r:id="rId17"/>
    <p:sldId id="271" r:id="rId18"/>
    <p:sldId id="263" r:id="rId19"/>
    <p:sldId id="264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64632"/>
  </p:normalViewPr>
  <p:slideViewPr>
    <p:cSldViewPr snapToGrid="0" snapToObjects="1">
      <p:cViewPr varScale="1">
        <p:scale>
          <a:sx n="41" d="100"/>
          <a:sy n="41" d="100"/>
        </p:scale>
        <p:origin x="2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898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2298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54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4863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407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64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104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47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18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640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158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3673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5629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88996" y="1"/>
            <a:ext cx="5373511" cy="97536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4203" y="1300482"/>
            <a:ext cx="9880358" cy="4961089"/>
          </a:xfrm>
        </p:spPr>
        <p:txBody>
          <a:bodyPr anchor="b">
            <a:normAutofit/>
          </a:bodyPr>
          <a:lstStyle>
            <a:lvl1pPr algn="r">
              <a:defRPr sz="768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8917" y="6261570"/>
            <a:ext cx="8195645" cy="1940666"/>
          </a:xfrm>
        </p:spPr>
        <p:txBody>
          <a:bodyPr anchor="t">
            <a:normAutofit/>
          </a:bodyPr>
          <a:lstStyle>
            <a:lvl1pPr marL="0" indent="0" algn="r">
              <a:buNone/>
              <a:defRPr sz="256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18878" y="8700212"/>
            <a:ext cx="1219517" cy="519289"/>
          </a:xfrm>
        </p:spPr>
        <p:txBody>
          <a:bodyPr/>
          <a:lstStyle/>
          <a:p>
            <a:fld id="{361D8292-7A5A-44EB-ADEC-AA767D00200F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53754" y="8700212"/>
            <a:ext cx="5133423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69344" y="8700212"/>
            <a:ext cx="585216" cy="519289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23" name="Freeform 12"/>
          <p:cNvSpPr/>
          <p:nvPr/>
        </p:nvSpPr>
        <p:spPr bwMode="auto">
          <a:xfrm>
            <a:off x="288996" y="5364480"/>
            <a:ext cx="514773" cy="128694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796997" y="5499948"/>
            <a:ext cx="88054" cy="115147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78" y="6731186"/>
            <a:ext cx="10689409" cy="806027"/>
          </a:xfrm>
        </p:spPr>
        <p:txBody>
          <a:bodyPr anchor="b">
            <a:normAutofit/>
          </a:bodyPr>
          <a:lstStyle>
            <a:lvl1pPr algn="ctr">
              <a:defRPr sz="3413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45743" y="1325670"/>
            <a:ext cx="8776626" cy="450129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3678" y="7537213"/>
            <a:ext cx="10689409" cy="702168"/>
          </a:xfrm>
        </p:spPr>
        <p:txBody>
          <a:bodyPr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6BB5-FA43-4133-A57F-33DEFA0D4249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80" y="975360"/>
            <a:ext cx="10689409" cy="4334933"/>
          </a:xfrm>
        </p:spPr>
        <p:txBody>
          <a:bodyPr anchor="ctr">
            <a:normAutofit/>
          </a:bodyPr>
          <a:lstStyle>
            <a:lvl1pPr algn="ctr">
              <a:defRPr sz="4551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679" y="6177280"/>
            <a:ext cx="10689411" cy="2059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6BB5-FA43-4133-A57F-33DEFA0D4249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78733" y="1227411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22681" y="4009812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44" y="975362"/>
            <a:ext cx="9918741" cy="3901439"/>
          </a:xfrm>
        </p:spPr>
        <p:txBody>
          <a:bodyPr anchor="ctr">
            <a:normAutofit/>
          </a:bodyPr>
          <a:lstStyle>
            <a:lvl1pPr algn="ctr">
              <a:defRPr sz="4551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73045" y="4876798"/>
            <a:ext cx="9430938" cy="5418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560"/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678" y="6177280"/>
            <a:ext cx="10689409" cy="2059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6BB5-FA43-4133-A57F-33DEFA0D4249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81" y="4705537"/>
            <a:ext cx="10689407" cy="2088960"/>
          </a:xfrm>
        </p:spPr>
        <p:txBody>
          <a:bodyPr anchor="b">
            <a:normAutofit/>
          </a:bodyPr>
          <a:lstStyle>
            <a:lvl1pPr algn="r">
              <a:defRPr sz="4551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679" y="6794497"/>
            <a:ext cx="10689408" cy="1223680"/>
          </a:xfrm>
        </p:spPr>
        <p:txBody>
          <a:bodyPr anchor="t">
            <a:normAutofit/>
          </a:bodyPr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6BB5-FA43-4133-A57F-33DEFA0D4249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78733" y="1227411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22681" y="4009812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44" y="975362"/>
            <a:ext cx="9918741" cy="3901439"/>
          </a:xfrm>
        </p:spPr>
        <p:txBody>
          <a:bodyPr anchor="ctr">
            <a:normAutofit/>
          </a:bodyPr>
          <a:lstStyle>
            <a:lvl1pPr algn="ctr">
              <a:defRPr sz="4551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83680" y="5527040"/>
            <a:ext cx="10689408" cy="1264356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3413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679" y="6791395"/>
            <a:ext cx="10689408" cy="1444978"/>
          </a:xfrm>
        </p:spPr>
        <p:txBody>
          <a:bodyPr anchor="t">
            <a:normAutofit/>
          </a:bodyPr>
          <a:lstStyle>
            <a:lvl1pPr marL="0" indent="0" algn="r">
              <a:buNone/>
              <a:defRPr sz="2560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6BB5-FA43-4133-A57F-33DEFA0D4249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81" y="975362"/>
            <a:ext cx="10689409" cy="38788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83679" y="4985173"/>
            <a:ext cx="10689411" cy="119210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982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679" y="6177280"/>
            <a:ext cx="10689411" cy="2059093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6BB5-FA43-4133-A57F-33DEFA0D4249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D73B-AC12-4256-9E12-E45AB393862B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84204" y="975360"/>
            <a:ext cx="1888886" cy="72610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3679" y="975360"/>
            <a:ext cx="8556619" cy="726101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E8A7-06A9-4796-98A4-479CF707975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44718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2166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812" y="650241"/>
            <a:ext cx="10957749" cy="28177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812" y="3793067"/>
            <a:ext cx="10957749" cy="474000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45269" y="8687180"/>
            <a:ext cx="1219517" cy="519289"/>
          </a:xfrm>
        </p:spPr>
        <p:txBody>
          <a:bodyPr/>
          <a:lstStyle/>
          <a:p>
            <a:fld id="{DBADEACD-722F-4835-8C36-350D1156C46F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5543" y="8687180"/>
            <a:ext cx="7558424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6087" y="8687180"/>
            <a:ext cx="608474" cy="519289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949" y="3793065"/>
            <a:ext cx="9528612" cy="3356545"/>
          </a:xfrm>
        </p:spPr>
        <p:txBody>
          <a:bodyPr anchor="b"/>
          <a:lstStyle>
            <a:lvl1pPr algn="r">
              <a:defRPr sz="568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5953" y="7149611"/>
            <a:ext cx="9528607" cy="1223680"/>
          </a:xfrm>
        </p:spPr>
        <p:txBody>
          <a:bodyPr anchor="t">
            <a:normAutofit/>
          </a:bodyPr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9D4D-0BFC-4907-B876-8D0F29D25B8B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66496" y="8698411"/>
            <a:ext cx="588065" cy="519289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812" y="975362"/>
            <a:ext cx="10957749" cy="24925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6811" y="3793067"/>
            <a:ext cx="5318963" cy="4791003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5597" y="3793067"/>
            <a:ext cx="5318963" cy="4759927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F713-3024-4B60-8C85-AB19FBDEA5C9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0818" y="3781025"/>
            <a:ext cx="4915614" cy="819573"/>
          </a:xfrm>
        </p:spPr>
        <p:txBody>
          <a:bodyPr anchor="b">
            <a:noAutofit/>
          </a:bodyPr>
          <a:lstStyle>
            <a:lvl1pPr marL="0" indent="0">
              <a:buNone/>
              <a:defRPr sz="3982" b="0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677" y="4743589"/>
            <a:ext cx="5222753" cy="3790591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41099" y="3793066"/>
            <a:ext cx="4931991" cy="819573"/>
          </a:xfrm>
        </p:spPr>
        <p:txBody>
          <a:bodyPr anchor="b">
            <a:noAutofit/>
          </a:bodyPr>
          <a:lstStyle>
            <a:lvl1pPr marL="0" indent="0">
              <a:buNone/>
              <a:defRPr sz="3982" b="0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50334" y="4743589"/>
            <a:ext cx="5222753" cy="3790591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0D8C-FEE3-44E4-9FC3-58ECB605B60D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FF06-CDBB-4575-A3CF-D3C40F356B44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B23BA-8BFA-4D1F-A6AD-B650E27402E6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79" y="2275840"/>
            <a:ext cx="3786715" cy="1950720"/>
          </a:xfrm>
        </p:spPr>
        <p:txBody>
          <a:bodyPr anchor="b">
            <a:normAutofit/>
          </a:bodyPr>
          <a:lstStyle>
            <a:lvl1pPr algn="ctr">
              <a:defRPr sz="3413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4298" y="975361"/>
            <a:ext cx="6658790" cy="7261015"/>
          </a:xfrm>
        </p:spPr>
        <p:txBody>
          <a:bodyPr anchor="ctr">
            <a:normAutofit/>
          </a:bodyPr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3679" y="4226560"/>
            <a:ext cx="3786715" cy="2600960"/>
          </a:xfrm>
        </p:spPr>
        <p:txBody>
          <a:bodyPr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3E8C-8E71-4ACB-A6F3-3C86F80AFB02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984" y="2492585"/>
            <a:ext cx="5789410" cy="1950720"/>
          </a:xfrm>
        </p:spPr>
        <p:txBody>
          <a:bodyPr anchor="b">
            <a:normAutofit/>
          </a:bodyPr>
          <a:lstStyle>
            <a:lvl1pPr algn="ctr">
              <a:defRPr sz="398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03104" y="1300480"/>
            <a:ext cx="3500617" cy="65024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1984" y="4443305"/>
            <a:ext cx="5789410" cy="2600960"/>
          </a:xfrm>
        </p:spPr>
        <p:txBody>
          <a:bodyPr>
            <a:normAutofit/>
          </a:bodyPr>
          <a:lstStyle>
            <a:lvl1pPr marL="0" indent="0" algn="ctr">
              <a:buNone/>
              <a:defRPr sz="2560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CC35-AE37-4B74-AFDC-2B5B2D807A04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3032196" cy="97536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6812" y="650241"/>
            <a:ext cx="10957749" cy="28177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6813" y="3793067"/>
            <a:ext cx="10957747" cy="4774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65678" y="8698411"/>
            <a:ext cx="121951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D66BB5-FA43-4133-A57F-33DEFA0D4249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25952" y="8698411"/>
            <a:ext cx="755842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66496" y="8698411"/>
            <a:ext cx="588065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8466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</p:sldLayoutIdLst>
  <p:txStyles>
    <p:titleStyle>
      <a:lvl1pPr algn="ctr" defTabSz="650230" rtl="0" eaLnBrk="1" latinLnBrk="0" hangingPunct="1">
        <a:spcBef>
          <a:spcPct val="0"/>
        </a:spcBef>
        <a:buNone/>
        <a:defRPr sz="5689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6394" indent="-406394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341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84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06853" indent="-406394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5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194526" indent="-243836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27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844756" indent="-243836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70000" y="866274"/>
            <a:ext cx="10464800" cy="26006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Graduate </a:t>
            </a:r>
            <a:br>
              <a:rPr lang="en-US" dirty="0" smtClean="0"/>
            </a:br>
            <a:r>
              <a:rPr dirty="0" smtClean="0"/>
              <a:t>Earnings </a:t>
            </a:r>
            <a:r>
              <a:rPr dirty="0"/>
              <a:t>Prediction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idx="1"/>
          </p:nvPr>
        </p:nvSpPr>
        <p:spPr>
          <a:xfrm>
            <a:off x="8999621" y="4204824"/>
            <a:ext cx="2422357" cy="5356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900" dirty="0"/>
              <a:t>By: Will Tseng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3771686"/>
            <a:ext cx="3657600" cy="467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952500" y="23248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Prediction Results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676007"/>
              </p:ext>
            </p:extLst>
          </p:nvPr>
        </p:nvGraphicFramePr>
        <p:xfrm>
          <a:off x="2519947" y="2502567"/>
          <a:ext cx="9889958" cy="4554477"/>
        </p:xfrm>
        <a:graphic>
          <a:graphicData uri="http://schemas.openxmlformats.org/drawingml/2006/table">
            <a:tbl>
              <a:tblPr/>
              <a:tblGrid>
                <a:gridCol w="3644978"/>
                <a:gridCol w="2948327"/>
                <a:gridCol w="3296653"/>
              </a:tblGrid>
              <a:tr h="625644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2000" dirty="0">
                          <a:effectLst/>
                          <a:latin typeface="Helvetica" charset="0"/>
                        </a:rPr>
                      </a:br>
                      <a:endParaRPr lang="en-US" sz="2000" dirty="0">
                        <a:effectLst/>
                        <a:latin typeface="Helvetica" charset="0"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Mean Squared Error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R-Squared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</a:tr>
              <a:tr h="77634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Lasso Regression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0.0210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0.8299</a:t>
                      </a:r>
                      <a:endParaRPr lang="is-I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77634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Ridge Regression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0.0201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0.8374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</a:tr>
              <a:tr h="7763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Random Forest</a:t>
                      </a:r>
                      <a:endParaRPr lang="en-US" sz="2000" dirty="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0.0167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0.8653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</a:tr>
              <a:tr h="734546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Extra Tree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0.0171</a:t>
                      </a:r>
                      <a:endParaRPr lang="is-I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0.8617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842211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Gradient Tree Boosting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0.0160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b="1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0.8707</a:t>
                      </a:r>
                      <a:endParaRPr lang="fi-FI" sz="2000" dirty="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4816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952500" y="23248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Prediction Results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514391"/>
              </p:ext>
            </p:extLst>
          </p:nvPr>
        </p:nvGraphicFramePr>
        <p:xfrm>
          <a:off x="2519947" y="2502567"/>
          <a:ext cx="9889958" cy="4554477"/>
        </p:xfrm>
        <a:graphic>
          <a:graphicData uri="http://schemas.openxmlformats.org/drawingml/2006/table">
            <a:tbl>
              <a:tblPr/>
              <a:tblGrid>
                <a:gridCol w="3644978"/>
                <a:gridCol w="2948327"/>
                <a:gridCol w="3296653"/>
              </a:tblGrid>
              <a:tr h="625644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2000" dirty="0">
                          <a:effectLst/>
                          <a:latin typeface="Helvetica" charset="0"/>
                        </a:rPr>
                      </a:br>
                      <a:endParaRPr lang="en-US" sz="2000" dirty="0">
                        <a:effectLst/>
                        <a:latin typeface="Helvetica" charset="0"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Mean Squared Error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R-Squared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</a:tr>
              <a:tr h="77634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Lasso Regression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0.0210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0.8299</a:t>
                      </a:r>
                      <a:endParaRPr lang="is-I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77634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Ridge Regression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0.0201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0.8374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</a:tr>
              <a:tr h="7763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Random Forest</a:t>
                      </a:r>
                      <a:endParaRPr lang="en-US" sz="2000" dirty="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0.0167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0.8653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</a:tr>
              <a:tr h="734546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Extra Tree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0.0171</a:t>
                      </a:r>
                      <a:endParaRPr lang="is-I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0.8617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842211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Helvetica" charset="0"/>
                        </a:rPr>
                        <a:t>Gradient Tree Boosting</a:t>
                      </a:r>
                      <a:endParaRPr lang="en-US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7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0.0160</a:t>
                      </a:r>
                      <a:endParaRPr lang="nb-NO" sz="200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b="1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0.8707</a:t>
                      </a:r>
                      <a:endParaRPr lang="fi-FI" sz="2000" dirty="0">
                        <a:effectLst/>
                      </a:endParaRPr>
                    </a:p>
                  </a:txBody>
                  <a:tcPr marL="19538" marR="19538" marT="19538" marB="1953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6"/>
                    </a:solidFill>
                  </a:tcPr>
                </a:tc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952500" y="6359212"/>
            <a:ext cx="1381626" cy="529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920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952500" y="23248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dirty="0" smtClean="0"/>
              <a:t>Partial Dependence</a:t>
            </a:r>
            <a:endParaRPr dirty="0"/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3924" y="3828757"/>
            <a:ext cx="5811492" cy="4139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3782" y="3906223"/>
            <a:ext cx="5676004" cy="406222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8034798" y="3072095"/>
            <a:ext cx="42794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 smtClean="0"/>
              <a:t>Avg. </a:t>
            </a:r>
            <a:r>
              <a:rPr sz="2400" dirty="0" smtClean="0"/>
              <a:t>monthly </a:t>
            </a:r>
            <a:r>
              <a:rPr sz="2400" dirty="0"/>
              <a:t>faculty salary</a:t>
            </a:r>
          </a:p>
        </p:txBody>
      </p:sp>
      <p:sp>
        <p:nvSpPr>
          <p:cNvPr id="165" name="Shape 165"/>
          <p:cNvSpPr/>
          <p:nvPr/>
        </p:nvSpPr>
        <p:spPr>
          <a:xfrm>
            <a:off x="2222953" y="2702762"/>
            <a:ext cx="427944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 smtClean="0"/>
              <a:t>Students </a:t>
            </a:r>
            <a:r>
              <a:rPr sz="2400" dirty="0" smtClean="0"/>
              <a:t>neither </a:t>
            </a:r>
            <a:r>
              <a:rPr lang="en-US" sz="2400" dirty="0" smtClean="0"/>
              <a:t>working nor studying</a:t>
            </a:r>
            <a:r>
              <a:rPr sz="2400" dirty="0" smtClean="0"/>
              <a:t> 10 years after entry</a:t>
            </a:r>
            <a:endParaRPr sz="2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952500" y="23248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dirty="0" smtClean="0"/>
              <a:t>Partial Dependence</a:t>
            </a:r>
            <a:endParaRPr dirty="0"/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3924" y="3828757"/>
            <a:ext cx="5811492" cy="4139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3782" y="3906223"/>
            <a:ext cx="5676004" cy="406222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8034798" y="3072095"/>
            <a:ext cx="42794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 smtClean="0"/>
              <a:t>Avg. </a:t>
            </a:r>
            <a:r>
              <a:rPr sz="2400" dirty="0" smtClean="0"/>
              <a:t>monthly </a:t>
            </a:r>
            <a:r>
              <a:rPr sz="2400" dirty="0"/>
              <a:t>faculty salary</a:t>
            </a:r>
          </a:p>
        </p:txBody>
      </p:sp>
      <p:sp>
        <p:nvSpPr>
          <p:cNvPr id="165" name="Shape 165"/>
          <p:cNvSpPr/>
          <p:nvPr/>
        </p:nvSpPr>
        <p:spPr>
          <a:xfrm>
            <a:off x="2222953" y="2702762"/>
            <a:ext cx="427944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 smtClean="0"/>
              <a:t>Students </a:t>
            </a:r>
            <a:r>
              <a:rPr sz="2400" dirty="0" smtClean="0"/>
              <a:t>neither </a:t>
            </a:r>
            <a:r>
              <a:rPr lang="en-US" sz="2400" dirty="0" smtClean="0"/>
              <a:t>working nor studying</a:t>
            </a:r>
            <a:r>
              <a:rPr sz="2400" dirty="0" smtClean="0"/>
              <a:t> 10 years after entry</a:t>
            </a:r>
            <a:endParaRPr sz="2400" dirty="0"/>
          </a:p>
        </p:txBody>
      </p:sp>
      <p:sp>
        <p:nvSpPr>
          <p:cNvPr id="2" name="Up Arrow 1"/>
          <p:cNvSpPr/>
          <p:nvPr/>
        </p:nvSpPr>
        <p:spPr>
          <a:xfrm>
            <a:off x="2598821" y="5637324"/>
            <a:ext cx="409074" cy="8116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97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952500" y="23248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dirty="0" smtClean="0"/>
              <a:t>Partial Dependence</a:t>
            </a:r>
            <a:endParaRPr dirty="0"/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3924" y="3828757"/>
            <a:ext cx="5811492" cy="4139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3782" y="3906223"/>
            <a:ext cx="5676004" cy="406222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8034798" y="3072095"/>
            <a:ext cx="42794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 smtClean="0"/>
              <a:t>Avg. </a:t>
            </a:r>
            <a:r>
              <a:rPr sz="2400" dirty="0" smtClean="0"/>
              <a:t>monthly </a:t>
            </a:r>
            <a:r>
              <a:rPr sz="2400" dirty="0"/>
              <a:t>faculty salary</a:t>
            </a:r>
          </a:p>
        </p:txBody>
      </p:sp>
      <p:sp>
        <p:nvSpPr>
          <p:cNvPr id="165" name="Shape 165"/>
          <p:cNvSpPr/>
          <p:nvPr/>
        </p:nvSpPr>
        <p:spPr>
          <a:xfrm>
            <a:off x="2222953" y="2702762"/>
            <a:ext cx="427944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 smtClean="0"/>
              <a:t>Students </a:t>
            </a:r>
            <a:r>
              <a:rPr sz="2400" dirty="0" smtClean="0"/>
              <a:t>neither </a:t>
            </a:r>
            <a:r>
              <a:rPr lang="en-US" sz="2400" dirty="0" smtClean="0"/>
              <a:t>working nor studying</a:t>
            </a:r>
            <a:r>
              <a:rPr sz="2400" dirty="0" smtClean="0"/>
              <a:t> 10 years after entry</a:t>
            </a:r>
            <a:endParaRPr sz="2400" dirty="0"/>
          </a:p>
        </p:txBody>
      </p:sp>
      <p:sp>
        <p:nvSpPr>
          <p:cNvPr id="2" name="Up Arrow 1"/>
          <p:cNvSpPr/>
          <p:nvPr/>
        </p:nvSpPr>
        <p:spPr>
          <a:xfrm>
            <a:off x="2598821" y="5637324"/>
            <a:ext cx="409074" cy="8116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10403305" y="5937337"/>
            <a:ext cx="409074" cy="8116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049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952500" y="23248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Partial Dependence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4864100"/>
            <a:ext cx="25400" cy="2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088" y="1731733"/>
            <a:ext cx="87249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1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952500" y="23248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Partial Dependence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4864100"/>
            <a:ext cx="25400" cy="2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088" y="1731733"/>
            <a:ext cx="8724900" cy="75438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9599247">
            <a:off x="5494152" y="8452217"/>
            <a:ext cx="1304813" cy="310600"/>
          </a:xfrm>
          <a:prstGeom prst="rightArrow">
            <a:avLst>
              <a:gd name="adj1" fmla="val 3709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411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73958E-6 C -0.07251 -0.02165 -0.1449 -0.0433 -0.18128 -0.06674 C -0.21766 -0.09017 -0.21827 -0.14063 -0.21827 -0.1404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13" y="-7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952500" y="23248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Partial Dependence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4864100"/>
            <a:ext cx="25400" cy="2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088" y="1731733"/>
            <a:ext cx="8724900" cy="754380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20141024">
            <a:off x="8426686" y="4741687"/>
            <a:ext cx="1034716" cy="2956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4062E-6 2.08333E-6 C -0.07568 -0.0114 -0.151 -0.02263 -0.18396 -0.06446 C -0.21667 -0.10677 -0.19714 -0.25196 -0.19714 -0.25179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56" y="-125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532719"/>
            <a:ext cx="16277938" cy="1185109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4534019" y="4690899"/>
            <a:ext cx="3838428" cy="8830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Thank you</a:t>
            </a:r>
          </a:p>
        </p:txBody>
      </p:sp>
      <p:sp>
        <p:nvSpPr>
          <p:cNvPr id="180" name="Shape 180"/>
          <p:cNvSpPr/>
          <p:nvPr/>
        </p:nvSpPr>
        <p:spPr>
          <a:xfrm>
            <a:off x="5051155" y="7948875"/>
            <a:ext cx="24007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willtseng12</a:t>
            </a:r>
            <a:endParaRPr dirty="0"/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9323" y="603472"/>
            <a:ext cx="3546150" cy="35461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4769885" y="6919953"/>
            <a:ext cx="536405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will.tseng12@gmail.com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69999" y="4483017"/>
            <a:ext cx="1046480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/>
          <p:cNvSpPr txBox="1"/>
          <p:nvPr/>
        </p:nvSpPr>
        <p:spPr>
          <a:xfrm>
            <a:off x="4630886" y="5846063"/>
            <a:ext cx="37400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smtClean="0"/>
              <a:t>William Tseng</a:t>
            </a:r>
            <a:endParaRPr lang="en-US" sz="3900" dirty="0"/>
          </a:p>
        </p:txBody>
      </p:sp>
      <p:sp>
        <p:nvSpPr>
          <p:cNvPr id="11" name="Rectangle 10"/>
          <p:cNvSpPr/>
          <p:nvPr/>
        </p:nvSpPr>
        <p:spPr>
          <a:xfrm>
            <a:off x="6363580" y="4553635"/>
            <a:ext cx="277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397" y="7849088"/>
            <a:ext cx="747488" cy="7474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397" y="6917066"/>
            <a:ext cx="706926" cy="70692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952500" y="40852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The Motivation</a:t>
            </a:r>
          </a:p>
        </p:txBody>
      </p:sp>
      <p:pic>
        <p:nvPicPr>
          <p:cNvPr id="1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4699" y="5403581"/>
            <a:ext cx="3134247" cy="3134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31333" y="5510913"/>
            <a:ext cx="3957654" cy="2919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8774" y="2214837"/>
            <a:ext cx="2806096" cy="2798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92378" y="2199853"/>
            <a:ext cx="2352495" cy="3134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42265" y="2214837"/>
            <a:ext cx="4197920" cy="2798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378" y="5780113"/>
            <a:ext cx="2757714" cy="27577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952499" y="23248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The Data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451570" y="2609850"/>
            <a:ext cx="10101660" cy="6286500"/>
          </a:xfrm>
          <a:prstGeom prst="rect">
            <a:avLst/>
          </a:prstGeom>
        </p:spPr>
        <p:txBody>
          <a:bodyPr anchor="t"/>
          <a:lstStyle/>
          <a:p>
            <a:r>
              <a:rPr sz="3800" dirty="0"/>
              <a:t>College Scorecard Data (2011~2012)</a:t>
            </a:r>
          </a:p>
          <a:p>
            <a:pPr lvl="1">
              <a:defRPr sz="2600"/>
            </a:pPr>
            <a:r>
              <a:rPr dirty="0"/>
              <a:t> </a:t>
            </a:r>
            <a:r>
              <a:rPr sz="3000" dirty="0"/>
              <a:t>U.S. Department of Education (made available 2015</a:t>
            </a:r>
            <a:r>
              <a:rPr sz="3000" dirty="0" smtClean="0"/>
              <a:t>)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952499" y="23248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The Data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451570" y="2609850"/>
            <a:ext cx="10101660" cy="6286500"/>
          </a:xfrm>
          <a:prstGeom prst="rect">
            <a:avLst/>
          </a:prstGeom>
        </p:spPr>
        <p:txBody>
          <a:bodyPr anchor="t"/>
          <a:lstStyle/>
          <a:p>
            <a:r>
              <a:rPr sz="3800" dirty="0"/>
              <a:t>College Scorecard Data (2011~2012)</a:t>
            </a:r>
          </a:p>
          <a:p>
            <a:pPr lvl="1">
              <a:defRPr sz="2600"/>
            </a:pPr>
            <a:r>
              <a:rPr sz="3000" dirty="0"/>
              <a:t> U.S. Department of Education (made available 2015)</a:t>
            </a:r>
          </a:p>
          <a:p>
            <a:pPr lvl="1">
              <a:defRPr sz="2600"/>
            </a:pPr>
            <a:r>
              <a:rPr sz="3000" dirty="0"/>
              <a:t>≈ 7700 </a:t>
            </a:r>
            <a:r>
              <a:rPr lang="en-US" sz="3000" dirty="0" smtClean="0"/>
              <a:t>schools</a:t>
            </a:r>
            <a:endParaRPr sz="3000" dirty="0"/>
          </a:p>
          <a:p>
            <a:pPr lvl="1">
              <a:defRPr sz="2600"/>
            </a:pPr>
            <a:r>
              <a:rPr sz="3000" dirty="0"/>
              <a:t>≈ 1800 </a:t>
            </a:r>
            <a:r>
              <a:rPr sz="3000" dirty="0" smtClean="0"/>
              <a:t>features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46112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952499" y="23248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The Data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451570" y="2609850"/>
            <a:ext cx="10101660" cy="6286500"/>
          </a:xfrm>
          <a:prstGeom prst="rect">
            <a:avLst/>
          </a:prstGeom>
        </p:spPr>
        <p:txBody>
          <a:bodyPr anchor="t"/>
          <a:lstStyle/>
          <a:p>
            <a:r>
              <a:rPr sz="3800" dirty="0"/>
              <a:t>College Scorecard Data (2011~2012)</a:t>
            </a:r>
          </a:p>
          <a:p>
            <a:pPr lvl="1">
              <a:defRPr sz="2600"/>
            </a:pPr>
            <a:r>
              <a:rPr sz="3000" dirty="0"/>
              <a:t> U.S. Department of Education (made available 2015)</a:t>
            </a:r>
          </a:p>
          <a:p>
            <a:pPr lvl="1">
              <a:defRPr sz="2600"/>
            </a:pPr>
            <a:r>
              <a:rPr sz="3000" dirty="0"/>
              <a:t>≈ 7700 </a:t>
            </a:r>
            <a:r>
              <a:rPr lang="en-US" sz="3000" dirty="0" smtClean="0"/>
              <a:t>schools</a:t>
            </a:r>
            <a:endParaRPr sz="3000" dirty="0"/>
          </a:p>
          <a:p>
            <a:pPr lvl="1">
              <a:defRPr sz="2600"/>
            </a:pPr>
            <a:r>
              <a:rPr sz="3000" dirty="0"/>
              <a:t>≈ 1800 features</a:t>
            </a:r>
          </a:p>
          <a:p>
            <a:pPr lvl="1">
              <a:defRPr sz="2600"/>
            </a:pPr>
            <a:r>
              <a:rPr sz="3000" dirty="0"/>
              <a:t>≈ 75% have missing </a:t>
            </a:r>
            <a:r>
              <a:rPr sz="3000" dirty="0" smtClean="0"/>
              <a:t>values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7330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952499" y="23248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The Data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451570" y="2609850"/>
            <a:ext cx="10101660" cy="6286500"/>
          </a:xfrm>
          <a:prstGeom prst="rect">
            <a:avLst/>
          </a:prstGeom>
        </p:spPr>
        <p:txBody>
          <a:bodyPr anchor="t"/>
          <a:lstStyle/>
          <a:p>
            <a:r>
              <a:rPr sz="3800" dirty="0"/>
              <a:t>College Scorecard Data (2011~2012)</a:t>
            </a:r>
          </a:p>
          <a:p>
            <a:pPr lvl="1">
              <a:defRPr sz="2600"/>
            </a:pPr>
            <a:r>
              <a:rPr sz="3000" dirty="0"/>
              <a:t> U.S. Department of Education (made available 2015)</a:t>
            </a:r>
          </a:p>
          <a:p>
            <a:pPr lvl="1">
              <a:defRPr sz="2600"/>
            </a:pPr>
            <a:r>
              <a:rPr sz="3000" dirty="0"/>
              <a:t>≈ 7700 </a:t>
            </a:r>
            <a:r>
              <a:rPr lang="en-US" sz="3000" dirty="0" smtClean="0"/>
              <a:t>schools</a:t>
            </a:r>
            <a:endParaRPr sz="3000" dirty="0"/>
          </a:p>
          <a:p>
            <a:pPr lvl="1">
              <a:defRPr sz="2600"/>
            </a:pPr>
            <a:r>
              <a:rPr sz="3000" dirty="0"/>
              <a:t>≈ 1800 features</a:t>
            </a:r>
          </a:p>
          <a:p>
            <a:pPr lvl="1">
              <a:defRPr sz="2600"/>
            </a:pPr>
            <a:r>
              <a:rPr sz="3000" dirty="0"/>
              <a:t>≈ 75% have missing values</a:t>
            </a:r>
          </a:p>
          <a:p>
            <a:pPr lvl="1">
              <a:defRPr sz="2600"/>
            </a:pPr>
            <a:r>
              <a:rPr sz="3000" dirty="0"/>
              <a:t>≈ 15% have Privacy Suppressed information</a:t>
            </a:r>
          </a:p>
        </p:txBody>
      </p:sp>
    </p:spTree>
    <p:extLst>
      <p:ext uri="{BB962C8B-B14F-4D97-AF65-F5344CB8AC3E}">
        <p14:creationId xmlns:p14="http://schemas.microsoft.com/office/powerpoint/2010/main" val="82674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980209" y="332509"/>
            <a:ext cx="11099801" cy="170520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dirty="0"/>
              <a:t>The Process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52" y="3879216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017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980209" y="332509"/>
            <a:ext cx="11099801" cy="170520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dirty="0"/>
              <a:t>The Process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52" y="3879216"/>
            <a:ext cx="2476500" cy="2476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594" y="2037716"/>
            <a:ext cx="41529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65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980209" y="332509"/>
            <a:ext cx="11099801" cy="170520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dirty="0"/>
              <a:t>The Process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52" y="3879216"/>
            <a:ext cx="2476500" cy="2476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594" y="2037716"/>
            <a:ext cx="4152900" cy="615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019" y="3422016"/>
            <a:ext cx="391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270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7FFF4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4239</TotalTime>
  <Words>241</Words>
  <Application>Microsoft Macintosh PowerPoint</Application>
  <PresentationFormat>Custom</PresentationFormat>
  <Paragraphs>82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Corbel</vt:lpstr>
      <vt:lpstr>Helvetica</vt:lpstr>
      <vt:lpstr>Helvetica Light</vt:lpstr>
      <vt:lpstr>Helvetica Neue</vt:lpstr>
      <vt:lpstr>Parallax</vt:lpstr>
      <vt:lpstr>Graduate  Earnings Prediction</vt:lpstr>
      <vt:lpstr>The Motivation</vt:lpstr>
      <vt:lpstr>The Data</vt:lpstr>
      <vt:lpstr>The Data</vt:lpstr>
      <vt:lpstr>The Data</vt:lpstr>
      <vt:lpstr>The Data</vt:lpstr>
      <vt:lpstr>The Process</vt:lpstr>
      <vt:lpstr>The Process</vt:lpstr>
      <vt:lpstr>The Process</vt:lpstr>
      <vt:lpstr>Prediction Results</vt:lpstr>
      <vt:lpstr>Prediction Results</vt:lpstr>
      <vt:lpstr>Partial Dependence</vt:lpstr>
      <vt:lpstr>Partial Dependence</vt:lpstr>
      <vt:lpstr>Partial Dependence</vt:lpstr>
      <vt:lpstr>Partial Dependence</vt:lpstr>
      <vt:lpstr>Partial Dependence</vt:lpstr>
      <vt:lpstr>Partial Dependence</vt:lpstr>
      <vt:lpstr>PowerPoint Presentation</vt:lpstr>
      <vt:lpstr>Thank you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Post-Graduation Earnings Prediction</dc:title>
  <cp:lastModifiedBy>TsengWilliam</cp:lastModifiedBy>
  <cp:revision>249</cp:revision>
  <dcterms:modified xsi:type="dcterms:W3CDTF">2017-09-20T15:08:54Z</dcterms:modified>
</cp:coreProperties>
</file>